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  <p:sldMasterId id="2147483947" r:id="rId2"/>
    <p:sldMasterId id="2147483970" r:id="rId3"/>
  </p:sldMasterIdLst>
  <p:notesMasterIdLst>
    <p:notesMasterId r:id="rId38"/>
  </p:notesMasterIdLst>
  <p:sldIdLst>
    <p:sldId id="256" r:id="rId4"/>
    <p:sldId id="278" r:id="rId5"/>
    <p:sldId id="274" r:id="rId6"/>
    <p:sldId id="259" r:id="rId7"/>
    <p:sldId id="260" r:id="rId8"/>
    <p:sldId id="261" r:id="rId9"/>
    <p:sldId id="262" r:id="rId10"/>
    <p:sldId id="258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94" r:id="rId19"/>
    <p:sldId id="271" r:id="rId20"/>
    <p:sldId id="276" r:id="rId21"/>
    <p:sldId id="292" r:id="rId22"/>
    <p:sldId id="291" r:id="rId23"/>
    <p:sldId id="27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79" r:id="rId32"/>
    <p:sldId id="280" r:id="rId33"/>
    <p:sldId id="281" r:id="rId34"/>
    <p:sldId id="289" r:id="rId35"/>
    <p:sldId id="290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UDIENCIA%20FINAL%202021\AFILI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UDIENCIA%20FINAL%202021\AFILI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UDIENCIA%20FINAL%202021\AFILIAC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AUDIENCIA%20FINAL%202021\AFILI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687221042043"/>
          <c:y val="8.9835574288543191E-2"/>
          <c:w val="0.8143930291349859"/>
          <c:h val="0.83171425526002696"/>
        </c:manualLayout>
      </c:layout>
      <c:lineChart>
        <c:grouping val="stacked"/>
        <c:varyColors val="0"/>
        <c:ser>
          <c:idx val="0"/>
          <c:order val="0"/>
          <c:spPr>
            <a:ln w="12700"/>
          </c:spPr>
          <c:dLbls>
            <c:numFmt formatCode="#,##0" sourceLinked="0"/>
            <c:spPr>
              <a:noFill/>
              <a:ln w="0">
                <a:prstDash val="sysDash"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'POBLACION PROTEGIDA'!$A$7:$A$15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'POBLACION PROTEGIDA'!$B$7:$B$15</c:f>
              <c:numCache>
                <c:formatCode>0</c:formatCode>
                <c:ptCount val="9"/>
                <c:pt idx="0">
                  <c:v>11450</c:v>
                </c:pt>
                <c:pt idx="1">
                  <c:v>12536</c:v>
                </c:pt>
                <c:pt idx="2">
                  <c:v>11597</c:v>
                </c:pt>
                <c:pt idx="3">
                  <c:v>10353</c:v>
                </c:pt>
                <c:pt idx="4">
                  <c:v>10505</c:v>
                </c:pt>
                <c:pt idx="5">
                  <c:v>10109</c:v>
                </c:pt>
                <c:pt idx="6">
                  <c:v>10065</c:v>
                </c:pt>
                <c:pt idx="7">
                  <c:v>9053</c:v>
                </c:pt>
                <c:pt idx="8">
                  <c:v>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76-4C2E-B632-2CBBD6423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92416"/>
        <c:axId val="94893952"/>
      </c:lineChart>
      <c:catAx>
        <c:axId val="94892416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low"/>
        <c:crossAx val="94893952"/>
        <c:crosses val="autoZero"/>
        <c:auto val="1"/>
        <c:lblAlgn val="ctr"/>
        <c:lblOffset val="100"/>
        <c:tickLblSkip val="1"/>
        <c:noMultiLvlLbl val="0"/>
      </c:catAx>
      <c:valAx>
        <c:axId val="948939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crossAx val="94892416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023243274557"/>
          <c:y val="6.9838099184970304E-2"/>
          <c:w val="0.82689420117449364"/>
          <c:h val="0.82479016438734631"/>
        </c:manualLayout>
      </c:layout>
      <c:lineChart>
        <c:grouping val="stacked"/>
        <c:varyColors val="0"/>
        <c:ser>
          <c:idx val="0"/>
          <c:order val="0"/>
          <c:spPr>
            <a:ln w="12700"/>
          </c:spPr>
          <c:dLbls>
            <c:numFmt formatCode="#,##0" sourceLinked="0"/>
            <c:spPr>
              <a:noFill/>
              <a:ln w="0">
                <a:prstDash val="sysDash"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'POBLACION PROTEGIDA'!$A$59:$A$67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'POBLACION PROTEGIDA'!$B$59:$B$67</c:f>
              <c:numCache>
                <c:formatCode>General</c:formatCode>
                <c:ptCount val="9"/>
                <c:pt idx="0">
                  <c:v>195</c:v>
                </c:pt>
                <c:pt idx="1">
                  <c:v>237</c:v>
                </c:pt>
                <c:pt idx="2">
                  <c:v>318</c:v>
                </c:pt>
                <c:pt idx="3">
                  <c:v>327</c:v>
                </c:pt>
                <c:pt idx="4">
                  <c:v>347</c:v>
                </c:pt>
                <c:pt idx="5">
                  <c:v>348</c:v>
                </c:pt>
                <c:pt idx="6">
                  <c:v>328</c:v>
                </c:pt>
                <c:pt idx="7">
                  <c:v>327</c:v>
                </c:pt>
                <c:pt idx="8">
                  <c:v>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E-403D-AE1A-A6907392B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134080"/>
        <c:axId val="97136000"/>
      </c:lineChart>
      <c:catAx>
        <c:axId val="97134080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low"/>
        <c:crossAx val="97136000"/>
        <c:crosses val="autoZero"/>
        <c:auto val="1"/>
        <c:lblAlgn val="ctr"/>
        <c:lblOffset val="100"/>
        <c:tickLblSkip val="1"/>
        <c:noMultiLvlLbl val="0"/>
      </c:catAx>
      <c:valAx>
        <c:axId val="97136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crossAx val="97134080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2349065145394"/>
          <c:y val="0.10285533863539012"/>
          <c:w val="0.82803034295292754"/>
          <c:h val="0.7917729065192336"/>
        </c:manualLayout>
      </c:layout>
      <c:lineChart>
        <c:grouping val="standard"/>
        <c:varyColors val="0"/>
        <c:ser>
          <c:idx val="0"/>
          <c:order val="0"/>
          <c:dLbls>
            <c:numFmt formatCode="#,##0" sourceLinked="0"/>
            <c:spPr>
              <a:noFill/>
              <a:ln w="0"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'POBLACION PROTEGIDA'!$A$108:$A$116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'POBLACION PROTEGIDA'!$B$108:$B$116</c:f>
              <c:numCache>
                <c:formatCode>General</c:formatCode>
                <c:ptCount val="9"/>
                <c:pt idx="0">
                  <c:v>962</c:v>
                </c:pt>
                <c:pt idx="1">
                  <c:v>1650</c:v>
                </c:pt>
                <c:pt idx="2">
                  <c:v>395</c:v>
                </c:pt>
                <c:pt idx="3">
                  <c:v>320</c:v>
                </c:pt>
                <c:pt idx="4">
                  <c:v>346</c:v>
                </c:pt>
                <c:pt idx="5">
                  <c:v>333</c:v>
                </c:pt>
                <c:pt idx="6">
                  <c:v>336</c:v>
                </c:pt>
                <c:pt idx="7">
                  <c:v>340</c:v>
                </c:pt>
                <c:pt idx="8">
                  <c:v>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25-42B7-AB9C-125AC1377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59968"/>
        <c:axId val="106261888"/>
      </c:lineChart>
      <c:catAx>
        <c:axId val="106259968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low"/>
        <c:crossAx val="106261888"/>
        <c:crosses val="autoZero"/>
        <c:auto val="1"/>
        <c:lblAlgn val="ctr"/>
        <c:lblOffset val="100"/>
        <c:noMultiLvlLbl val="0"/>
      </c:catAx>
      <c:valAx>
        <c:axId val="106261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crossAx val="106259968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PORCENTAJE!$A$7</c:f>
              <c:strCache>
                <c:ptCount val="1"/>
                <c:pt idx="0">
                  <c:v>TARIJA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6F-40B9-990E-74061FA30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PORCENTAJE!$B$7</c:f>
              <c:numCache>
                <c:formatCode>0%</c:formatCode>
                <c:ptCount val="1"/>
                <c:pt idx="0">
                  <c:v>0.77910911918046277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F-40B9-990E-74061FA30A17}"/>
            </c:ext>
          </c:extLst>
        </c:ser>
        <c:ser>
          <c:idx val="1"/>
          <c:order val="1"/>
          <c:tx>
            <c:strRef>
              <c:f>PORCENTAJE!$A$8</c:f>
              <c:strCache>
                <c:ptCount val="1"/>
                <c:pt idx="0">
                  <c:v>VILLAMONTES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6F-40B9-990E-74061FA30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PORCENTAJE!$B$8</c:f>
              <c:numCache>
                <c:formatCode>0%</c:formatCode>
                <c:ptCount val="1"/>
                <c:pt idx="0">
                  <c:v>3.0366779474983993E-2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F-40B9-990E-74061FA30A17}"/>
            </c:ext>
          </c:extLst>
        </c:ser>
        <c:ser>
          <c:idx val="2"/>
          <c:order val="2"/>
          <c:tx>
            <c:strRef>
              <c:f>PORCENTAJE!$A$9</c:f>
              <c:strCache>
                <c:ptCount val="1"/>
                <c:pt idx="0">
                  <c:v>YACUIBA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5555555555555558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6F-40B9-990E-74061FA30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PORCENTAJE!$B$9</c:f>
              <c:numCache>
                <c:formatCode>0%</c:formatCode>
                <c:ptCount val="1"/>
                <c:pt idx="0">
                  <c:v>3.2561968352693677E-2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6F-40B9-990E-74061FA30A17}"/>
            </c:ext>
          </c:extLst>
        </c:ser>
        <c:ser>
          <c:idx val="3"/>
          <c:order val="3"/>
          <c:tx>
            <c:strRef>
              <c:f>PORCENTAJE!$A$10</c:f>
              <c:strCache>
                <c:ptCount val="1"/>
                <c:pt idx="0">
                  <c:v>BERMEJO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0185067526415994E-16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6F-40B9-990E-74061FA30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PORCENTAJE!$B$10</c:f>
              <c:numCache>
                <c:formatCode>0%</c:formatCode>
                <c:ptCount val="1"/>
                <c:pt idx="0">
                  <c:v>0.15796213299185952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6F-40B9-990E-74061FA30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8893328"/>
        <c:axId val="1800271232"/>
        <c:axId val="0"/>
      </c:bar3DChart>
      <c:catAx>
        <c:axId val="18688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800271232"/>
        <c:crosses val="autoZero"/>
        <c:auto val="1"/>
        <c:lblAlgn val="ctr"/>
        <c:lblOffset val="100"/>
        <c:noMultiLvlLbl val="0"/>
      </c:catAx>
      <c:valAx>
        <c:axId val="180027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186889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54200-6F91-4EAB-B65F-0BCC8E774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E37FC4-75DE-40AF-94E7-E9C536F81430}">
      <dgm:prSet phldrT="[Texto]"/>
      <dgm:spPr/>
      <dgm:t>
        <a:bodyPr/>
        <a:lstStyle/>
        <a:p>
          <a:r>
            <a:rPr lang="es-ES" dirty="0" smtClean="0"/>
            <a:t>Otorgar prestaciones en dinero, especie y servicios de salud a la población protegida en los regímenes de enfermedad, maternidad y riesgos profesionales a corto plazo, mediante los servicios de medicina profesional, preventiva, curativa, recuperativa y rehabilitador, con  calidad, calidez  oportunidad, accesibilidad y satisfacción a nivel nacional ,mediante las oficinas regionales.</a:t>
          </a:r>
          <a:endParaRPr lang="es-ES" dirty="0"/>
        </a:p>
      </dgm:t>
    </dgm:pt>
    <dgm:pt modelId="{EE67E9A9-484F-417A-BF64-7B937B4FF96A}" type="parTrans" cxnId="{E0611B7F-D296-4E10-B5D8-5E089EAFF265}">
      <dgm:prSet/>
      <dgm:spPr/>
      <dgm:t>
        <a:bodyPr/>
        <a:lstStyle/>
        <a:p>
          <a:endParaRPr lang="es-ES"/>
        </a:p>
      </dgm:t>
    </dgm:pt>
    <dgm:pt modelId="{8425802C-EAC6-4EBC-BB37-7D58B3544AE8}" type="sibTrans" cxnId="{E0611B7F-D296-4E10-B5D8-5E089EAFF265}">
      <dgm:prSet/>
      <dgm:spPr/>
      <dgm:t>
        <a:bodyPr/>
        <a:lstStyle/>
        <a:p>
          <a:endParaRPr lang="es-ES"/>
        </a:p>
      </dgm:t>
    </dgm:pt>
    <dgm:pt modelId="{20A24D35-8D24-4100-B95F-E359E43D9ABF}" type="pres">
      <dgm:prSet presAssocID="{70154200-6F91-4EAB-B65F-0BCC8E7748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7838F2-5091-47F1-ABC2-E68B6AD97AA9}" type="pres">
      <dgm:prSet presAssocID="{F4E37FC4-75DE-40AF-94E7-E9C536F81430}" presName="parentText" presStyleLbl="node1" presStyleIdx="0" presStyleCnt="1" custLinFactNeighborX="7033" custLinFactNeighborY="-37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A18F18-7259-49CA-8E8F-5E54DDDC8335}" type="presOf" srcId="{70154200-6F91-4EAB-B65F-0BCC8E774894}" destId="{20A24D35-8D24-4100-B95F-E359E43D9ABF}" srcOrd="0" destOrd="0" presId="urn:microsoft.com/office/officeart/2005/8/layout/vList2"/>
    <dgm:cxn modelId="{E0611B7F-D296-4E10-B5D8-5E089EAFF265}" srcId="{70154200-6F91-4EAB-B65F-0BCC8E774894}" destId="{F4E37FC4-75DE-40AF-94E7-E9C536F81430}" srcOrd="0" destOrd="0" parTransId="{EE67E9A9-484F-417A-BF64-7B937B4FF96A}" sibTransId="{8425802C-EAC6-4EBC-BB37-7D58B3544AE8}"/>
    <dgm:cxn modelId="{BD2DF98D-A493-40B7-A1E4-B8847CB70B04}" type="presOf" srcId="{F4E37FC4-75DE-40AF-94E7-E9C536F81430}" destId="{997838F2-5091-47F1-ABC2-E68B6AD97AA9}" srcOrd="0" destOrd="0" presId="urn:microsoft.com/office/officeart/2005/8/layout/vList2"/>
    <dgm:cxn modelId="{E3DBD3B5-826B-4516-A001-CF8C961FB36F}" type="presParOf" srcId="{20A24D35-8D24-4100-B95F-E359E43D9ABF}" destId="{997838F2-5091-47F1-ABC2-E68B6AD97A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838F2-5091-47F1-ABC2-E68B6AD97AA9}">
      <dsp:nvSpPr>
        <dsp:cNvPr id="0" name=""/>
        <dsp:cNvSpPr/>
      </dsp:nvSpPr>
      <dsp:spPr>
        <a:xfrm>
          <a:off x="0" y="0"/>
          <a:ext cx="5451960" cy="29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Otorgar prestaciones en dinero, especie y servicios de salud a la población protegida en los regímenes de enfermedad, maternidad y riesgos profesionales a corto plazo, mediante los servicios de medicina profesional, preventiva, curativa, recuperativa y rehabilitador, con  calidad, calidez  oportunidad, accesibilidad y satisfacción a nivel nacional ,mediante las oficinas regionales.</a:t>
          </a:r>
          <a:endParaRPr lang="es-ES" sz="2000" kern="1200" dirty="0"/>
        </a:p>
      </dsp:txBody>
      <dsp:txXfrm>
        <a:off x="146214" y="146214"/>
        <a:ext cx="5159532" cy="270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710C-4C76-4DA0-A58E-FDF54066E511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572B-A988-42F4-BA3E-E927B7D3E3E6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9377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953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475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167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9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74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7484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318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79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05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67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1662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06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42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79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8347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3162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72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185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3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4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166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72963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11787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96866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9334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423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roup 75"/>
          <p:cNvGrpSpPr>
            <a:grpSpLocks/>
          </p:cNvGrpSpPr>
          <p:nvPr userDrawn="1"/>
        </p:nvGrpSpPr>
        <p:grpSpPr bwMode="auto">
          <a:xfrm>
            <a:off x="150285" y="5954714"/>
            <a:ext cx="11914716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00" name="Rectangle 28"/>
          <p:cNvSpPr>
            <a:spLocks noChangeArrowheads="1"/>
          </p:cNvSpPr>
          <p:nvPr userDrawn="1"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146" name="Group 74"/>
          <p:cNvGrpSpPr>
            <a:grpSpLocks/>
          </p:cNvGrpSpPr>
          <p:nvPr userDrawn="1"/>
        </p:nvGrpSpPr>
        <p:grpSpPr bwMode="auto">
          <a:xfrm>
            <a:off x="114301" y="244475"/>
            <a:ext cx="11976100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 userDrawn="1"/>
        </p:nvSpPr>
        <p:spPr bwMode="gray">
          <a:xfrm>
            <a:off x="114301" y="0"/>
            <a:ext cx="11976100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9033" y="6445250"/>
            <a:ext cx="2940051" cy="3175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3233" y="6445250"/>
            <a:ext cx="3987800" cy="3175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2" y="6445250"/>
            <a:ext cx="2940049" cy="317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6B526-2A6F-42AD-B0ED-CE9A4EADB1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6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6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9" y="542274"/>
            <a:ext cx="4200812" cy="5777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335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9094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488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93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7650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860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766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E37D-5CF0-42D5-AB94-017D625D2FBE}" type="datetimeFigureOut">
              <a:rPr lang="es-BO" smtClean="0"/>
              <a:t>3/2/2022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80BE-0C07-44BD-B459-E162BEECD81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5674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  <p:sldLayoutId id="2147483967" r:id="rId20"/>
    <p:sldLayoutId id="2147483968" r:id="rId21"/>
    <p:sldLayoutId id="2147483969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127001" y="6446839"/>
            <a:ext cx="11961284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27001" y="6491288"/>
            <a:ext cx="11967633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122768" y="98425"/>
            <a:ext cx="11942233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122767" y="307976"/>
            <a:ext cx="11940117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122767" y="306388"/>
            <a:ext cx="11940117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127001" y="6723063"/>
            <a:ext cx="11969751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9194801" y="1047750"/>
            <a:ext cx="2874433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38126"/>
            <a:ext cx="8636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438276"/>
            <a:ext cx="109728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64001" y="6311901"/>
            <a:ext cx="2283884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441017" y="6323013"/>
            <a:ext cx="308186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48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3" y="434719"/>
            <a:ext cx="1685925" cy="16859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1" y="4237184"/>
            <a:ext cx="6353238" cy="22028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423" y="535576"/>
            <a:ext cx="9453154" cy="1652247"/>
          </a:xfrm>
        </p:spPr>
        <p:txBody>
          <a:bodyPr>
            <a:normAutofit/>
          </a:bodyPr>
          <a:lstStyle/>
          <a:p>
            <a:r>
              <a:rPr lang="es-BO" sz="5000" b="1" dirty="0">
                <a:latin typeface="Arial Black" panose="020B0A04020102020204" pitchFamily="34" charset="0"/>
              </a:rPr>
              <a:t>CAJA DE SALUD CORDES REGIONAL TARIJA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405073"/>
            <a:ext cx="9144000" cy="2014991"/>
          </a:xfrm>
        </p:spPr>
        <p:txBody>
          <a:bodyPr>
            <a:normAutofit lnSpcReduction="10000"/>
          </a:bodyPr>
          <a:lstStyle/>
          <a:p>
            <a:r>
              <a:rPr lang="es-BO" sz="3200" b="1" dirty="0">
                <a:latin typeface="Arial Black" panose="020B0A04020102020204" pitchFamily="34" charset="0"/>
              </a:rPr>
              <a:t>AUDIENCIA PUBLICA DE RENDICION DE CUENTAS FINAL 2021</a:t>
            </a:r>
          </a:p>
          <a:p>
            <a:r>
              <a:rPr lang="es-BO" sz="3200" b="1" dirty="0"/>
              <a:t>Dr. José Ramiro Michel Núñez</a:t>
            </a:r>
          </a:p>
          <a:p>
            <a:r>
              <a:rPr lang="es-BO" sz="3200" b="1" dirty="0"/>
              <a:t>Responsable Administrativo Medico a.i.</a:t>
            </a:r>
          </a:p>
        </p:txBody>
      </p:sp>
    </p:spTree>
    <p:extLst>
      <p:ext uri="{BB962C8B-B14F-4D97-AF65-F5344CB8AC3E}">
        <p14:creationId xmlns:p14="http://schemas.microsoft.com/office/powerpoint/2010/main" val="26376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67A41E9-FFE9-4447-BEF5-516BEB82A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89965"/>
              </p:ext>
            </p:extLst>
          </p:nvPr>
        </p:nvGraphicFramePr>
        <p:xfrm>
          <a:off x="1853001" y="1690687"/>
          <a:ext cx="8655564" cy="4541304"/>
        </p:xfrm>
        <a:graphic>
          <a:graphicData uri="http://schemas.openxmlformats.org/drawingml/2006/table">
            <a:tbl>
              <a:tblPr/>
              <a:tblGrid>
                <a:gridCol w="882123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2700204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627577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722830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1722830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68334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PRESUPUESTARIA</a:t>
                      </a:r>
                      <a:r>
                        <a:rPr lang="es-B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2021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7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PARTI 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7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15.052.260,00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8.011.141,29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7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10.156.038,00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9.561.242,54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7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5.768.702,00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5.439.426,73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7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REALES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868.000,00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530.949,80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E3956D-F99A-4476-911C-927CFBBB7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52192"/>
              </p:ext>
            </p:extLst>
          </p:nvPr>
        </p:nvGraphicFramePr>
        <p:xfrm>
          <a:off x="2083193" y="2574592"/>
          <a:ext cx="7784799" cy="3750366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2428559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463840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01 ADMINISTRACION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2449480,00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1.528.872,99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466.987,00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208.847,27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78.602,00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3.048.067,00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1.816.322,26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69DDEDF-C912-413C-AFC1-1EEBEE1BF63F}"/>
              </a:ext>
            </a:extLst>
          </p:cNvPr>
          <p:cNvSpPr txBox="1"/>
          <p:nvPr/>
        </p:nvSpPr>
        <p:spPr>
          <a:xfrm>
            <a:off x="2083193" y="1992742"/>
            <a:ext cx="778479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/>
              <a:t>EJECUCION PRESUPUESTARIA DE EGRESOS</a:t>
            </a:r>
          </a:p>
        </p:txBody>
      </p:sp>
    </p:spTree>
    <p:extLst>
      <p:ext uri="{BB962C8B-B14F-4D97-AF65-F5344CB8AC3E}">
        <p14:creationId xmlns:p14="http://schemas.microsoft.com/office/powerpoint/2010/main" val="3523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9DDEDF-C912-413C-AFC1-1EEBEE1BF63F}"/>
              </a:ext>
            </a:extLst>
          </p:cNvPr>
          <p:cNvSpPr txBox="1"/>
          <p:nvPr/>
        </p:nvSpPr>
        <p:spPr>
          <a:xfrm>
            <a:off x="2083191" y="2020877"/>
            <a:ext cx="778479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2400" b="1" dirty="0"/>
              <a:t>EJECUCION PRESUPUESTARIA DE EGRESOS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7709B60-901B-4F5F-BC4B-B631D576E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94890"/>
              </p:ext>
            </p:extLst>
          </p:nvPr>
        </p:nvGraphicFramePr>
        <p:xfrm>
          <a:off x="2083192" y="2518321"/>
          <a:ext cx="7784799" cy="3750366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2428559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463840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02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12.602.780,00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6.482.268,30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7.939.051,00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7.603.540,95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4.346.672,00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4.091.957,53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24.888.503,00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18.177.766,78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9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9DDEDF-C912-413C-AFC1-1EEBEE1BF63F}"/>
              </a:ext>
            </a:extLst>
          </p:cNvPr>
          <p:cNvSpPr txBox="1"/>
          <p:nvPr/>
        </p:nvSpPr>
        <p:spPr>
          <a:xfrm>
            <a:off x="2083193" y="1992742"/>
            <a:ext cx="778479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EJECUCION PRESUPUESTARIA DE EGRESOS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5A1671-8816-49B4-9BA8-83B0C5EAF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70825"/>
              </p:ext>
            </p:extLst>
          </p:nvPr>
        </p:nvGraphicFramePr>
        <p:xfrm>
          <a:off x="2083192" y="2546456"/>
          <a:ext cx="7784799" cy="3100952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2428559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463840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1549510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PREVENCION</a:t>
                      </a:r>
                      <a:r>
                        <a:rPr lang="es-BO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CONTROL Y ATENCION DEL CORONAVIRUS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1.750,000,00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1.748.854,32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1.290.430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1.268.867,20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3.040.430,00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3.017.721,52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9DDEDF-C912-413C-AFC1-1EEBEE1BF63F}"/>
              </a:ext>
            </a:extLst>
          </p:cNvPr>
          <p:cNvSpPr txBox="1"/>
          <p:nvPr/>
        </p:nvSpPr>
        <p:spPr>
          <a:xfrm>
            <a:off x="2083193" y="1992742"/>
            <a:ext cx="778479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EJECUCION PRESUPUESTARIA DE EGRESOS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7A62EEC-749C-46B9-87B1-C0C7FDC9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57668"/>
              </p:ext>
            </p:extLst>
          </p:nvPr>
        </p:nvGraphicFramePr>
        <p:xfrm>
          <a:off x="2083193" y="2610356"/>
          <a:ext cx="7784800" cy="3363993"/>
        </p:xfrm>
        <a:graphic>
          <a:graphicData uri="http://schemas.openxmlformats.org/drawingml/2006/table">
            <a:tbl>
              <a:tblPr/>
              <a:tblGrid>
                <a:gridCol w="1255093">
                  <a:extLst>
                    <a:ext uri="{9D8B030D-6E8A-4147-A177-3AD203B41FA5}">
                      <a16:colId xmlns:a16="http://schemas.microsoft.com/office/drawing/2014/main" val="1881784084"/>
                    </a:ext>
                  </a:extLst>
                </a:gridCol>
                <a:gridCol w="1966844">
                  <a:extLst>
                    <a:ext uri="{9D8B030D-6E8A-4147-A177-3AD203B41FA5}">
                      <a16:colId xmlns:a16="http://schemas.microsoft.com/office/drawing/2014/main" val="462929853"/>
                    </a:ext>
                  </a:extLst>
                </a:gridCol>
                <a:gridCol w="1463841">
                  <a:extLst>
                    <a:ext uri="{9D8B030D-6E8A-4147-A177-3AD203B41FA5}">
                      <a16:colId xmlns:a16="http://schemas.microsoft.com/office/drawing/2014/main" val="3738622274"/>
                    </a:ext>
                  </a:extLst>
                </a:gridCol>
                <a:gridCol w="1549511">
                  <a:extLst>
                    <a:ext uri="{9D8B030D-6E8A-4147-A177-3AD203B41FA5}">
                      <a16:colId xmlns:a16="http://schemas.microsoft.com/office/drawing/2014/main" val="792409788"/>
                    </a:ext>
                  </a:extLst>
                </a:gridCol>
                <a:gridCol w="1549511">
                  <a:extLst>
                    <a:ext uri="{9D8B030D-6E8A-4147-A177-3AD203B41FA5}">
                      <a16:colId xmlns:a16="http://schemas.microsoft.com/office/drawing/2014/main" val="3721492434"/>
                    </a:ext>
                  </a:extLst>
                </a:gridCol>
              </a:tblGrid>
              <a:tr h="3941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03 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19406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62884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REALES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530.949,80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70160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1.026.242,66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0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9DDEDF-C912-413C-AFC1-1EEBEE1BF63F}"/>
              </a:ext>
            </a:extLst>
          </p:cNvPr>
          <p:cNvSpPr txBox="1"/>
          <p:nvPr/>
        </p:nvSpPr>
        <p:spPr>
          <a:xfrm>
            <a:off x="2083193" y="1367522"/>
            <a:ext cx="751075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fontAlgn="b"/>
            <a:r>
              <a:rPr lang="es-ES" b="1" dirty="0"/>
              <a:t>ESTADO DE  RESULTADOS </a:t>
            </a:r>
            <a:endParaRPr lang="es-BO" dirty="0"/>
          </a:p>
          <a:p>
            <a:pPr algn="ctr" fontAlgn="b"/>
            <a:r>
              <a:rPr lang="es-ES" b="1" dirty="0"/>
              <a:t>DEL 1 DE ENERO AL 31 DE DICIEMBRE 2021</a:t>
            </a:r>
            <a:endParaRPr lang="es-B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E20843-9C73-42F0-9976-C6399139E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14795"/>
              </p:ext>
            </p:extLst>
          </p:nvPr>
        </p:nvGraphicFramePr>
        <p:xfrm>
          <a:off x="2083194" y="2173510"/>
          <a:ext cx="7510750" cy="4479021"/>
        </p:xfrm>
        <a:graphic>
          <a:graphicData uri="http://schemas.openxmlformats.org/drawingml/2006/table">
            <a:tbl>
              <a:tblPr/>
              <a:tblGrid>
                <a:gridCol w="1392022">
                  <a:extLst>
                    <a:ext uri="{9D8B030D-6E8A-4147-A177-3AD203B41FA5}">
                      <a16:colId xmlns:a16="http://schemas.microsoft.com/office/drawing/2014/main" val="3071382072"/>
                    </a:ext>
                  </a:extLst>
                </a:gridCol>
                <a:gridCol w="4176064">
                  <a:extLst>
                    <a:ext uri="{9D8B030D-6E8A-4147-A177-3AD203B41FA5}">
                      <a16:colId xmlns:a16="http://schemas.microsoft.com/office/drawing/2014/main" val="3636803635"/>
                    </a:ext>
                  </a:extLst>
                </a:gridCol>
                <a:gridCol w="1942664">
                  <a:extLst>
                    <a:ext uri="{9D8B030D-6E8A-4147-A177-3AD203B41FA5}">
                      <a16:colId xmlns:a16="http://schemas.microsoft.com/office/drawing/2014/main" val="112618986"/>
                    </a:ext>
                  </a:extLst>
                </a:gridCol>
              </a:tblGrid>
              <a:tr h="2658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DESCRIPCION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35154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RECURSOS  CORRIENTES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21.455.659,83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580553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52200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Ventas  de Servicios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1.248.807,56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790865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Multas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157.691,20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35746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cont. Obligatorias  patronales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17.950.262,76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38412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56120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obligatorias   laborales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2.088.098,31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79377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56200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Contribuciones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voluntariias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10.800,00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636707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CORRIENTES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29.487.773,24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223592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consumo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27.511.080,63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743701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61100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servicio personales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8.304.352,64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78366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 de Servicios  No Personales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9.663.605,28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190953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61420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 de materiales  y suministros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6.302.404,12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584985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61710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Depreciacion  Activo fijo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2.483.570,36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40672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effectLst/>
                          <a:latin typeface="Arial Narrow" panose="020B0606020202030204" pitchFamily="34" charset="0"/>
                        </a:rPr>
                        <a:t>Prestaciones   economicas 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757.148,23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32017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Transferencia  al ministerio de salud  y  ASSUS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2.105.161,88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728580"/>
                  </a:ext>
                </a:extLst>
              </a:tr>
              <a:tr h="22479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RESULTADOS  POR EXPOSICION  A LA INFLACION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(128.469,27)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83960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31530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RESULTADO DE LA GESTION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(8.032.113,41)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72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1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9" y="1097280"/>
            <a:ext cx="4200812" cy="5203383"/>
          </a:xfrm>
        </p:spPr>
      </p:pic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3F59AEAA-08BA-4E31-A93E-AF80DF6378CC}"/>
              </a:ext>
            </a:extLst>
          </p:cNvPr>
          <p:cNvSpPr txBox="1">
            <a:spLocks/>
          </p:cNvSpPr>
          <p:nvPr/>
        </p:nvSpPr>
        <p:spPr>
          <a:xfrm>
            <a:off x="6309486" y="1290573"/>
            <a:ext cx="5141616" cy="124512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Control de </a:t>
            </a:r>
          </a:p>
          <a:p>
            <a:pPr marL="0" marR="0" lvl="0" indent="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Empresas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y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Cotizaciones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5" name="Right Triangle 22">
            <a:extLst>
              <a:ext uri="{FF2B5EF4-FFF2-40B4-BE49-F238E27FC236}">
                <a16:creationId xmlns:a16="http://schemas.microsoft.com/office/drawing/2014/main" id="{A6B9BCA6-92C2-4595-B737-4E9A3353A9BA}"/>
              </a:ext>
            </a:extLst>
          </p:cNvPr>
          <p:cNvSpPr/>
          <p:nvPr/>
        </p:nvSpPr>
        <p:spPr>
          <a:xfrm rot="16200000">
            <a:off x="10929671" y="5489727"/>
            <a:ext cx="1042861" cy="115089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</a:t>
            </a:r>
            <a:r>
              <a:rPr lang="es-BO" b="1" dirty="0">
                <a:latin typeface="Arial Black" panose="020B0A04020102020204" pitchFamily="34" charset="0"/>
              </a:rPr>
              <a:t>ONTROL DE EMPRESAS</a:t>
            </a:r>
            <a:endParaRPr lang="es-B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BAC9896-90A0-4675-B436-FA404BE5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48633"/>
              </p:ext>
            </p:extLst>
          </p:nvPr>
        </p:nvGraphicFramePr>
        <p:xfrm>
          <a:off x="2677884" y="1487488"/>
          <a:ext cx="6836229" cy="2220685"/>
        </p:xfrm>
        <a:graphic>
          <a:graphicData uri="http://schemas.openxmlformats.org/drawingml/2006/table">
            <a:tbl>
              <a:tblPr/>
              <a:tblGrid>
                <a:gridCol w="3470701">
                  <a:extLst>
                    <a:ext uri="{9D8B030D-6E8A-4147-A177-3AD203B41FA5}">
                      <a16:colId xmlns:a16="http://schemas.microsoft.com/office/drawing/2014/main" val="3945914936"/>
                    </a:ext>
                  </a:extLst>
                </a:gridCol>
                <a:gridCol w="1717822">
                  <a:extLst>
                    <a:ext uri="{9D8B030D-6E8A-4147-A177-3AD203B41FA5}">
                      <a16:colId xmlns:a16="http://schemas.microsoft.com/office/drawing/2014/main" val="3633610208"/>
                    </a:ext>
                  </a:extLst>
                </a:gridCol>
                <a:gridCol w="1647706">
                  <a:extLst>
                    <a:ext uri="{9D8B030D-6E8A-4147-A177-3AD203B41FA5}">
                      <a16:colId xmlns:a16="http://schemas.microsoft.com/office/drawing/2014/main" val="3947652457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APORTES  PERCIBIDOS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  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 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80009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otal Aportes Sector Publico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10.935.468,22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12.932.194,62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418474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Aportes Sector Privado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9.102.892,85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8.551.934,58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409713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Aportes Sector Voluntario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27906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General de Aportes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20.049.161,07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21.494.929,20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9394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10BEA92-36A8-4709-A138-9C947DFAB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58434"/>
              </p:ext>
            </p:extLst>
          </p:nvPr>
        </p:nvGraphicFramePr>
        <p:xfrm>
          <a:off x="2677884" y="3860799"/>
          <a:ext cx="6836229" cy="2522945"/>
        </p:xfrm>
        <a:graphic>
          <a:graphicData uri="http://schemas.openxmlformats.org/drawingml/2006/table">
            <a:tbl>
              <a:tblPr/>
              <a:tblGrid>
                <a:gridCol w="3470701">
                  <a:extLst>
                    <a:ext uri="{9D8B030D-6E8A-4147-A177-3AD203B41FA5}">
                      <a16:colId xmlns:a16="http://schemas.microsoft.com/office/drawing/2014/main" val="3306808882"/>
                    </a:ext>
                  </a:extLst>
                </a:gridCol>
                <a:gridCol w="1717822">
                  <a:extLst>
                    <a:ext uri="{9D8B030D-6E8A-4147-A177-3AD203B41FA5}">
                      <a16:colId xmlns:a16="http://schemas.microsoft.com/office/drawing/2014/main" val="3840707826"/>
                    </a:ext>
                  </a:extLst>
                </a:gridCol>
                <a:gridCol w="1647706">
                  <a:extLst>
                    <a:ext uri="{9D8B030D-6E8A-4147-A177-3AD203B41FA5}">
                      <a16:colId xmlns:a16="http://schemas.microsoft.com/office/drawing/2014/main" val="2716252340"/>
                    </a:ext>
                  </a:extLst>
                </a:gridCol>
              </a:tblGrid>
              <a:tr h="377372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EMPRESAS  AFILIADAS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  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 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22052"/>
                  </a:ext>
                </a:extLst>
              </a:tr>
              <a:tr h="312330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Tarija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22811"/>
                  </a:ext>
                </a:extLst>
              </a:tr>
              <a:tr h="29875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Yacuiba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942403"/>
                  </a:ext>
                </a:extLst>
              </a:tr>
              <a:tr h="29875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Bermejo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025543"/>
                  </a:ext>
                </a:extLst>
              </a:tr>
              <a:tr h="29875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Villa Montes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231735"/>
                  </a:ext>
                </a:extLst>
              </a:tr>
              <a:tr h="29875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Baja temporal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381762"/>
                  </a:ext>
                </a:extLst>
              </a:tr>
              <a:tr h="312330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Baja Definitiva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65313"/>
                  </a:ext>
                </a:extLst>
              </a:tr>
              <a:tr h="3259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Empresas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41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</a:t>
            </a:r>
            <a:r>
              <a:rPr lang="es-BO" b="1" dirty="0">
                <a:latin typeface="Arial Black" panose="020B0A04020102020204" pitchFamily="34" charset="0"/>
              </a:rPr>
              <a:t>ONTROL DE EMPRESAS</a:t>
            </a:r>
            <a:endParaRPr lang="es-B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60DE406-552D-4E2F-8315-9DD5A7763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46820"/>
              </p:ext>
            </p:extLst>
          </p:nvPr>
        </p:nvGraphicFramePr>
        <p:xfrm>
          <a:off x="2442937" y="2262997"/>
          <a:ext cx="7063920" cy="3868284"/>
        </p:xfrm>
        <a:graphic>
          <a:graphicData uri="http://schemas.openxmlformats.org/drawingml/2006/table">
            <a:tbl>
              <a:tblPr/>
              <a:tblGrid>
                <a:gridCol w="390992">
                  <a:extLst>
                    <a:ext uri="{9D8B030D-6E8A-4147-A177-3AD203B41FA5}">
                      <a16:colId xmlns:a16="http://schemas.microsoft.com/office/drawing/2014/main" val="3247597194"/>
                    </a:ext>
                  </a:extLst>
                </a:gridCol>
                <a:gridCol w="1087329">
                  <a:extLst>
                    <a:ext uri="{9D8B030D-6E8A-4147-A177-3AD203B41FA5}">
                      <a16:colId xmlns:a16="http://schemas.microsoft.com/office/drawing/2014/main" val="534543715"/>
                    </a:ext>
                  </a:extLst>
                </a:gridCol>
                <a:gridCol w="3827997">
                  <a:extLst>
                    <a:ext uri="{9D8B030D-6E8A-4147-A177-3AD203B41FA5}">
                      <a16:colId xmlns:a16="http://schemas.microsoft.com/office/drawing/2014/main" val="3713994734"/>
                    </a:ext>
                  </a:extLst>
                </a:gridCol>
                <a:gridCol w="670273">
                  <a:extLst>
                    <a:ext uri="{9D8B030D-6E8A-4147-A177-3AD203B41FA5}">
                      <a16:colId xmlns:a16="http://schemas.microsoft.com/office/drawing/2014/main" val="2908149479"/>
                    </a:ext>
                  </a:extLst>
                </a:gridCol>
                <a:gridCol w="1087329">
                  <a:extLst>
                    <a:ext uri="{9D8B030D-6E8A-4147-A177-3AD203B41FA5}">
                      <a16:colId xmlns:a16="http://schemas.microsoft.com/office/drawing/2014/main" val="3008795385"/>
                    </a:ext>
                  </a:extLst>
                </a:gridCol>
              </a:tblGrid>
              <a:tr h="276306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PATRONAL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TRAB.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 BS.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34627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070-642-476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COMINTSUR S.R.L.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3.418,63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74469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070-749-477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LUIS COSSIO AÑEZ-VIGILANCIA PRIVADA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1.961,96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474130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070-911-478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QUIMFA BOLIVIA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    309,33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359071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070-742-479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CAMIN CARGO CONTROL ARGENTINA S.A. SUCURSAL 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2.453,73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886424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071-742-480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CAMIN CARGO CONTROL ARGENTINA S.A. SUCURSAL 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888472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072-742-481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CAMIN CARGO CONTROL ARGENTINA S.A. SUCURSAL 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10317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073-742-482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CAMIN CARGO CONTROL ARGENTINA S.A. SUCURSAL BOLIVIA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482876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070-803-483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ESCUELA DE NEGOCIOS ESAM S.R.L.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5.424,18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848057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070-801-484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SOCIEDAD EDUCATIVA SAN BERNARDO DE TARIJA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5.701,44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911461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070-721-485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PEDIDOSYA SERVICIOS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3.467,00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505349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070-453-486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SUR ENERGY S.R.L.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10.520,00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18910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070-210-487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KIMBERLY BOLIVIA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Bs           847,00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824079"/>
                  </a:ext>
                </a:extLst>
              </a:tr>
              <a:tr h="276306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070-752-488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NAABOL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17618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7F8FF2A-1DD9-4864-9B56-06B98AF323D2}"/>
              </a:ext>
            </a:extLst>
          </p:cNvPr>
          <p:cNvSpPr txBox="1"/>
          <p:nvPr/>
        </p:nvSpPr>
        <p:spPr>
          <a:xfrm>
            <a:off x="3207658" y="1690688"/>
            <a:ext cx="629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NUEVAS EMPRESAS AFILIADAS GESTION 2021</a:t>
            </a:r>
            <a:endParaRPr lang="es-BO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82FE3-C264-45AB-8093-7143693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FARMACIA</a:t>
            </a:r>
            <a:endParaRPr lang="es-BO" b="1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43" y="1472491"/>
            <a:ext cx="6797513" cy="45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D97AFA4-C393-4765-8E57-2E23543F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8" y="482909"/>
            <a:ext cx="2520904" cy="308920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9869573"/>
              </p:ext>
            </p:extLst>
          </p:nvPr>
        </p:nvGraphicFramePr>
        <p:xfrm>
          <a:off x="6013211" y="482909"/>
          <a:ext cx="5451960" cy="304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559641" y="3825608"/>
            <a:ext cx="5432002" cy="2800979"/>
            <a:chOff x="0" y="123574"/>
            <a:chExt cx="5943599" cy="2800979"/>
          </a:xfrm>
        </p:grpSpPr>
        <p:sp>
          <p:nvSpPr>
            <p:cNvPr id="7" name="Rectángulo redondeado 6"/>
            <p:cNvSpPr/>
            <p:nvPr/>
          </p:nvSpPr>
          <p:spPr>
            <a:xfrm>
              <a:off x="0" y="123574"/>
              <a:ext cx="5943599" cy="280097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136733" y="260307"/>
              <a:ext cx="5670133" cy="252751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Ser una institución a nivel Nacional , con infraestructura propia, equipamiento de alta tecnología y recursos humanos capacitados para la prestación de servicios de salud con calidad y calidez, como modelo del sistema de seguridad social a corto plazo.</a:t>
              </a:r>
              <a:endParaRPr lang="es-ES" sz="2400" kern="120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55" y="3825608"/>
            <a:ext cx="3166246" cy="26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/>
          <a:lstStyle/>
          <a:p>
            <a:pPr algn="ctr"/>
            <a:r>
              <a:rPr lang="es-BO" dirty="0" smtClean="0">
                <a:latin typeface="Arial Black" panose="020B0A04020102020204" pitchFamily="34" charset="0"/>
              </a:rPr>
              <a:t>FARMACIA</a:t>
            </a:r>
            <a:endParaRPr lang="es-BO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90830"/>
              </p:ext>
            </p:extLst>
          </p:nvPr>
        </p:nvGraphicFramePr>
        <p:xfrm>
          <a:off x="1941342" y="1111350"/>
          <a:ext cx="8454683" cy="3812343"/>
        </p:xfrm>
        <a:graphic>
          <a:graphicData uri="http://schemas.openxmlformats.org/drawingml/2006/table">
            <a:tbl>
              <a:tblPr/>
              <a:tblGrid>
                <a:gridCol w="3154733">
                  <a:extLst>
                    <a:ext uri="{9D8B030D-6E8A-4147-A177-3AD203B41FA5}">
                      <a16:colId xmlns:a16="http://schemas.microsoft.com/office/drawing/2014/main" val="4048805950"/>
                    </a:ext>
                  </a:extLst>
                </a:gridCol>
                <a:gridCol w="2145218">
                  <a:extLst>
                    <a:ext uri="{9D8B030D-6E8A-4147-A177-3AD203B41FA5}">
                      <a16:colId xmlns:a16="http://schemas.microsoft.com/office/drawing/2014/main" val="2893502639"/>
                    </a:ext>
                  </a:extLst>
                </a:gridCol>
                <a:gridCol w="1556334">
                  <a:extLst>
                    <a:ext uri="{9D8B030D-6E8A-4147-A177-3AD203B41FA5}">
                      <a16:colId xmlns:a16="http://schemas.microsoft.com/office/drawing/2014/main" val="2438802754"/>
                    </a:ext>
                  </a:extLst>
                </a:gridCol>
                <a:gridCol w="1598398">
                  <a:extLst>
                    <a:ext uri="{9D8B030D-6E8A-4147-A177-3AD203B41FA5}">
                      <a16:colId xmlns:a16="http://schemas.microsoft.com/office/drawing/2014/main" val="4207624501"/>
                    </a:ext>
                  </a:extLst>
                </a:gridCol>
              </a:tblGrid>
              <a:tr h="9682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FARMACIAS EN CENTROS SANITARIOS ADMINISTRACION  REGIONAL TARIJA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SALDOS  DE GESTIÓN 2020 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COMPRAS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EGRESO GESTION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SALDOS  A INVENTARIO FINAL GESTIÓN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34850"/>
                  </a:ext>
                </a:extLst>
              </a:tr>
              <a:tr h="48410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 BERMEJO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625.402,75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389.416,24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235.986,51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7616"/>
                  </a:ext>
                </a:extLst>
              </a:tr>
              <a:tr h="48410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 CLINICA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2.108.532,89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1.892.130,35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216.402,54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59592"/>
                  </a:ext>
                </a:extLst>
              </a:tr>
              <a:tr h="48410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 POLICLINICO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5.223.625,13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3.808.046,17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1.415.578,96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18759"/>
                  </a:ext>
                </a:extLst>
              </a:tr>
              <a:tr h="48410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 VILLA MONTES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32.139,90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16.939,50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15.200,40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88814"/>
                  </a:ext>
                </a:extLst>
              </a:tr>
              <a:tr h="48410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FARMACIA YACUIBA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42.704,08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23.729,23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18.974,85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07690"/>
                  </a:ext>
                </a:extLst>
              </a:tr>
              <a:tr h="42359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8.032.404,75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6.130.261,49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1.902.143,26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544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41342" y="5107763"/>
            <a:ext cx="524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En la gestión 2021 se llevaron a cabo: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2 Procesos ANPE de Adquisición de Medicamentos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1 Proceso ANPE de Adquisición de Material de Curación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20 Compras Menores de entre 1 a 50.000 Bs</a:t>
            </a:r>
            <a:endParaRPr lang="es-B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INVERSION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INCREMENTAR  CAPACIDAD INSTALADA DE LOS SERVICIOS DE SALUD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539D8-8C25-46CD-9D4F-84F093369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276603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DIGITALIZADOR DE PLACAS RADIOGRAFICAS (FLAT PANEL)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" y="1881895"/>
            <a:ext cx="4507523" cy="316331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79" y="3165231"/>
            <a:ext cx="5258522" cy="29579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18620" y="1439148"/>
            <a:ext cx="573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 Narrow" panose="020B0606020202030204" pitchFamily="34" charset="0"/>
              </a:rPr>
              <a:t>Los componentes permiten mayor concentración de la luz </a:t>
            </a: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Reducción </a:t>
            </a:r>
            <a:r>
              <a:rPr lang="es-ES" dirty="0">
                <a:latin typeface="Arial Narrow" panose="020B0606020202030204" pitchFamily="34" charset="0"/>
              </a:rPr>
              <a:t>de la dosis de radiación, sin afectar la calidad de imagen, el cuidado del paciente y del </a:t>
            </a:r>
            <a:r>
              <a:rPr lang="es-ES" dirty="0" smtClean="0">
                <a:latin typeface="Arial Narrow" panose="020B0606020202030204" pitchFamily="34" charset="0"/>
              </a:rPr>
              <a:t>personal.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Dando </a:t>
            </a:r>
            <a:r>
              <a:rPr lang="es-ES" dirty="0">
                <a:latin typeface="Arial Narrow" panose="020B0606020202030204" pitchFamily="34" charset="0"/>
              </a:rPr>
              <a:t>como resultado radiografías digitales con alta nitidez</a:t>
            </a:r>
            <a:endParaRPr lang="es-B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IMPLEMENTACION DE UTI COVID EN LA CLINICA CORDES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8" y="1690688"/>
            <a:ext cx="4923693" cy="27695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5386"/>
            <a:ext cx="5106572" cy="28724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33157" y="1590840"/>
            <a:ext cx="5243732" cy="167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Instalación de terapia intensiva propia en clínica CORDES para pacientes con enfermedad de COVID 19,capacidad de 3 camas en UTI ,2 en intermedia y 5 en sala común.</a:t>
            </a:r>
            <a:endParaRPr lang="es-BO" sz="16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redujo costos por 1.440.000,00 aproximadamente.</a:t>
            </a:r>
            <a:endParaRPr lang="es-BO" sz="16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Contratación </a:t>
            </a:r>
            <a:r>
              <a:rPr lang="es-ES" sz="16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personal médico especializado en terapia intensiva,enfermería y auxiliares.</a:t>
            </a:r>
            <a:endParaRPr lang="es-BO" sz="16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ADQUISICION DE UN EQUIPO DE FOTOTERAPIA Y UN ELECTROCARDIOGRAFO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7" y="1564079"/>
            <a:ext cx="3114822" cy="48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MANTENIMIENTO CORRECTIVO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954215"/>
            <a:ext cx="5295505" cy="35945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40" y="1393983"/>
            <a:ext cx="5547491" cy="31204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3000" y="1577556"/>
            <a:ext cx="5243732" cy="137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y puesta en funcionamiento del endoscopio digestivo alto y </a:t>
            </a:r>
            <a:r>
              <a:rPr lang="es-ES" sz="20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bajo, actualmente </a:t>
            </a:r>
            <a:r>
              <a:rPr lang="es-E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 </a:t>
            </a:r>
            <a:r>
              <a:rPr lang="es-ES" sz="20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realizan </a:t>
            </a:r>
            <a:r>
              <a:rPr lang="es-E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 endoscópicos en clínica CORDES</a:t>
            </a:r>
            <a:endParaRPr lang="es-BO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B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25640" y="4727957"/>
            <a:ext cx="6096000" cy="16198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</a:rPr>
              <a:t>Se realizó la reparación íntegra del Arco en C, favoreciendo en adelante la programación de cirugías </a:t>
            </a:r>
            <a:r>
              <a:rPr lang="es-ES" sz="2000" dirty="0" smtClean="0">
                <a:latin typeface="Arial Narrow" panose="020B0606020202030204" pitchFamily="34" charset="0"/>
              </a:rPr>
              <a:t>traumatológicas, neurológicas </a:t>
            </a:r>
            <a:r>
              <a:rPr lang="es-ES" sz="2000" dirty="0">
                <a:latin typeface="Arial Narrow" panose="020B0606020202030204" pitchFamily="34" charset="0"/>
              </a:rPr>
              <a:t>y gastroenterológicas en nuestra propia </a:t>
            </a:r>
            <a:r>
              <a:rPr lang="es-ES" sz="2000" dirty="0" smtClean="0">
                <a:latin typeface="Arial Narrow" panose="020B0606020202030204" pitchFamily="34" charset="0"/>
              </a:rPr>
              <a:t>clínica, evitando </a:t>
            </a:r>
            <a:r>
              <a:rPr lang="es-ES" sz="2000" dirty="0">
                <a:latin typeface="Arial Narrow" panose="020B0606020202030204" pitchFamily="34" charset="0"/>
              </a:rPr>
              <a:t>la exteriorización de servicios.</a:t>
            </a:r>
            <a:endParaRPr lang="es-BO" sz="2000"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BO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LABORATORIOS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3" y="2629580"/>
            <a:ext cx="6119446" cy="38740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56738" y="970672"/>
            <a:ext cx="5797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Arial Narrow" panose="020B0606020202030204" pitchFamily="34" charset="0"/>
              </a:rPr>
              <a:t>Ampliación en capacidad de procesamiento de Laboratorio CORDES en pruebas para SARCOV 2,antigénica,rápida y </a:t>
            </a:r>
            <a:r>
              <a:rPr lang="es-ES" sz="2000" dirty="0" smtClean="0">
                <a:latin typeface="Arial Narrow" panose="020B0606020202030204" pitchFamily="34" charset="0"/>
              </a:rPr>
              <a:t>Elisa; además </a:t>
            </a:r>
            <a:r>
              <a:rPr lang="es-ES" sz="2000" dirty="0">
                <a:latin typeface="Arial Narrow" panose="020B0606020202030204" pitchFamily="34" charset="0"/>
              </a:rPr>
              <a:t>de gases arteriales y estudios de química y hemática.</a:t>
            </a:r>
            <a:endParaRPr lang="es-BO" sz="2000" dirty="0"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1" y="1303203"/>
            <a:ext cx="3827098" cy="52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DISTRITAL BERMEJO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90117" y="2321170"/>
            <a:ext cx="4052668" cy="282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Refacción </a:t>
            </a:r>
            <a:r>
              <a:rPr lang="es-ES" sz="24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quirófano </a:t>
            </a:r>
            <a:endParaRPr lang="es-BO" sz="24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Reparación </a:t>
            </a:r>
            <a:r>
              <a:rPr lang="es-ES" sz="24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lámpara cialitica,electro bisturí,mesa quirúrgica,máquina de anestesiología</a:t>
            </a:r>
            <a:endParaRPr lang="es-BO" sz="240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Transferencia </a:t>
            </a:r>
            <a:r>
              <a:rPr lang="es-ES" sz="24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ecógrafo 3D multifuncional</a:t>
            </a:r>
            <a:endParaRPr lang="es-BO" sz="240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6" y="138449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41" y="3555995"/>
            <a:ext cx="4135577" cy="31016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BO" sz="3200" dirty="0" smtClean="0">
                <a:latin typeface="Arial Black" panose="020B0A04020102020204" pitchFamily="34" charset="0"/>
              </a:rPr>
              <a:t>DISTRITAL YACUIBA Y VILLAMONTES</a:t>
            </a:r>
            <a:endParaRPr lang="es-BO" sz="32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44074" y="970672"/>
            <a:ext cx="6647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1)Equipamiento del servicio de emergencia </a:t>
            </a:r>
            <a:endParaRPr lang="es-BO"/>
          </a:p>
          <a:p>
            <a:r>
              <a:rPr lang="es-ES"/>
              <a:t>Adquisición: </a:t>
            </a:r>
            <a:endParaRPr lang="es-BO"/>
          </a:p>
          <a:p>
            <a:r>
              <a:rPr lang="es-ES"/>
              <a:t>-Monitor multiparamétrico </a:t>
            </a:r>
            <a:endParaRPr lang="es-BO"/>
          </a:p>
          <a:p>
            <a:r>
              <a:rPr lang="es-ES"/>
              <a:t>-Desfibrilador portátil automático </a:t>
            </a:r>
            <a:endParaRPr lang="es-BO"/>
          </a:p>
          <a:p>
            <a:r>
              <a:rPr lang="es-ES"/>
              <a:t>-Tubo de exígeno para ambulancia</a:t>
            </a:r>
            <a:endParaRPr lang="es-BO"/>
          </a:p>
          <a:p>
            <a:r>
              <a:rPr lang="es-ES"/>
              <a:t>2)Se inicio proceso de evaluación para certificación y acreditación de centro Salud Yacuiba</a:t>
            </a:r>
            <a:endParaRPr lang="es-BO"/>
          </a:p>
          <a:p>
            <a:r>
              <a:rPr lang="es-ES"/>
              <a:t>3)Se tramitó : Código SNIS-VE de Yacuiba(600334)</a:t>
            </a:r>
            <a:endParaRPr lang="es-BO"/>
          </a:p>
          <a:p>
            <a:r>
              <a:rPr lang="es-ES"/>
              <a:t>                          Código SNIS-VE de Villa </a:t>
            </a:r>
            <a:r>
              <a:rPr lang="es-ES" smtClean="0"/>
              <a:t>Montes(600339</a:t>
            </a:r>
            <a:endParaRPr lang="es-B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970672"/>
            <a:ext cx="3995222" cy="29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BIOESTADISTICA</a:t>
            </a:r>
            <a:endParaRPr lang="es-B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71" y="1980973"/>
            <a:ext cx="6350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AFILACION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66257"/>
              </p:ext>
            </p:extLst>
          </p:nvPr>
        </p:nvGraphicFramePr>
        <p:xfrm>
          <a:off x="542777" y="2475518"/>
          <a:ext cx="5649017" cy="3672788"/>
        </p:xfrm>
        <a:graphic>
          <a:graphicData uri="http://schemas.openxmlformats.org/drawingml/2006/table">
            <a:tbl>
              <a:tblPr/>
              <a:tblGrid>
                <a:gridCol w="1144737">
                  <a:extLst>
                    <a:ext uri="{9D8B030D-6E8A-4147-A177-3AD203B41FA5}">
                      <a16:colId xmlns:a16="http://schemas.microsoft.com/office/drawing/2014/main" val="3395032078"/>
                    </a:ext>
                  </a:extLst>
                </a:gridCol>
                <a:gridCol w="1284698">
                  <a:extLst>
                    <a:ext uri="{9D8B030D-6E8A-4147-A177-3AD203B41FA5}">
                      <a16:colId xmlns:a16="http://schemas.microsoft.com/office/drawing/2014/main" val="1180648367"/>
                    </a:ext>
                  </a:extLst>
                </a:gridCol>
                <a:gridCol w="1045804">
                  <a:extLst>
                    <a:ext uri="{9D8B030D-6E8A-4147-A177-3AD203B41FA5}">
                      <a16:colId xmlns:a16="http://schemas.microsoft.com/office/drawing/2014/main" val="60254944"/>
                    </a:ext>
                  </a:extLst>
                </a:gridCol>
                <a:gridCol w="857794">
                  <a:extLst>
                    <a:ext uri="{9D8B030D-6E8A-4147-A177-3AD203B41FA5}">
                      <a16:colId xmlns:a16="http://schemas.microsoft.com/office/drawing/2014/main" val="1626013675"/>
                    </a:ext>
                  </a:extLst>
                </a:gridCol>
                <a:gridCol w="1315984">
                  <a:extLst>
                    <a:ext uri="{9D8B030D-6E8A-4147-A177-3AD203B41FA5}">
                      <a16:colId xmlns:a16="http://schemas.microsoft.com/office/drawing/2014/main" val="3919120554"/>
                    </a:ext>
                  </a:extLst>
                </a:gridCol>
              </a:tblGrid>
              <a:tr h="5655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PROTEGIDA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COTIZANTE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74993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55904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68823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67570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96314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57157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5427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04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88989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95028"/>
                  </a:ext>
                </a:extLst>
              </a:tr>
              <a:tr h="309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657045"/>
                  </a:ext>
                </a:extLst>
              </a:tr>
            </a:tbl>
          </a:graphicData>
        </a:graphic>
      </p:graphicFrame>
      <p:graphicFrame>
        <p:nvGraphicFramePr>
          <p:cNvPr id="4" name="8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/>
        </p:nvGraphicFramePr>
        <p:xfrm>
          <a:off x="6373733" y="2268404"/>
          <a:ext cx="5555667" cy="40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C4412C6-E8F2-4A31-A7D6-0D4B55A1A1E5}"/>
              </a:ext>
            </a:extLst>
          </p:cNvPr>
          <p:cNvSpPr txBox="1"/>
          <p:nvPr/>
        </p:nvSpPr>
        <p:spPr>
          <a:xfrm>
            <a:off x="1514239" y="1690688"/>
            <a:ext cx="408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POBLACION PROTEGIDA REGIONAL TARIJA</a:t>
            </a:r>
            <a:endParaRPr lang="es-BO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134779-4DB1-4417-A5FE-CC47DE3E14F4}"/>
              </a:ext>
            </a:extLst>
          </p:cNvPr>
          <p:cNvSpPr txBox="1"/>
          <p:nvPr/>
        </p:nvSpPr>
        <p:spPr>
          <a:xfrm>
            <a:off x="7345195" y="1552189"/>
            <a:ext cx="408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COMPORTAMIENTO DE LA POBLACION PROTEGIDA REGIONAL TARIJA</a:t>
            </a:r>
            <a:endParaRPr lang="es-BO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417879"/>
            <a:ext cx="10515600" cy="540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BIOESTADISTICA</a:t>
            </a:r>
            <a:endParaRPr lang="es-B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86649"/>
              </p:ext>
            </p:extLst>
          </p:nvPr>
        </p:nvGraphicFramePr>
        <p:xfrm>
          <a:off x="2785403" y="1505242"/>
          <a:ext cx="6370320" cy="2536496"/>
        </p:xfrm>
        <a:graphic>
          <a:graphicData uri="http://schemas.openxmlformats.org/drawingml/2006/table">
            <a:tbl>
              <a:tblPr/>
              <a:tblGrid>
                <a:gridCol w="2464707">
                  <a:extLst>
                    <a:ext uri="{9D8B030D-6E8A-4147-A177-3AD203B41FA5}">
                      <a16:colId xmlns:a16="http://schemas.microsoft.com/office/drawing/2014/main" val="3244810689"/>
                    </a:ext>
                  </a:extLst>
                </a:gridCol>
                <a:gridCol w="1238673">
                  <a:extLst>
                    <a:ext uri="{9D8B030D-6E8A-4147-A177-3AD203B41FA5}">
                      <a16:colId xmlns:a16="http://schemas.microsoft.com/office/drawing/2014/main" val="2982617474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936867709"/>
                    </a:ext>
                  </a:extLst>
                </a:gridCol>
                <a:gridCol w="1339790">
                  <a:extLst>
                    <a:ext uri="{9D8B030D-6E8A-4147-A177-3AD203B41FA5}">
                      <a16:colId xmlns:a16="http://schemas.microsoft.com/office/drawing/2014/main" val="2180898233"/>
                    </a:ext>
                  </a:extLst>
                </a:gridCol>
              </a:tblGrid>
              <a:tr h="63412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EJECUTADAS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160635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Medicina General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11.711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459936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Cirugía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1.423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480411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Ginecología  -  Obstétrica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3.070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2.837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482164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Pediatría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4.500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2.577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79882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Medicina Interna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1.737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14519"/>
                  </a:ext>
                </a:extLst>
              </a:tr>
              <a:tr h="317062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Traumatología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1.192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057666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58109"/>
              </p:ext>
            </p:extLst>
          </p:nvPr>
        </p:nvGraphicFramePr>
        <p:xfrm>
          <a:off x="2754923" y="4192172"/>
          <a:ext cx="6400800" cy="2166423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val="163254516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298098897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27734336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241574270"/>
                    </a:ext>
                  </a:extLst>
                </a:gridCol>
              </a:tblGrid>
              <a:tr h="618978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EJECUTADAS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33248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Odontología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2.621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081051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Oftalmologia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843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638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828709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Cardiología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1.521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1.293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79692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Emergencia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11.203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58243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Otras Especialidades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5.666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4.798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03888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 txBox="1">
            <a:spLocks/>
          </p:cNvSpPr>
          <p:nvPr/>
        </p:nvSpPr>
        <p:spPr>
          <a:xfrm>
            <a:off x="697523" y="964898"/>
            <a:ext cx="10515600" cy="54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CONSULTA EXTERNA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384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417879"/>
            <a:ext cx="10515600" cy="540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BIOESTADISTICA</a:t>
            </a:r>
            <a:endParaRPr lang="es-B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3744"/>
              </p:ext>
            </p:extLst>
          </p:nvPr>
        </p:nvGraphicFramePr>
        <p:xfrm>
          <a:off x="2757268" y="1913207"/>
          <a:ext cx="6539132" cy="2532185"/>
        </p:xfrm>
        <a:graphic>
          <a:graphicData uri="http://schemas.openxmlformats.org/drawingml/2006/table">
            <a:tbl>
              <a:tblPr/>
              <a:tblGrid>
                <a:gridCol w="2530021">
                  <a:extLst>
                    <a:ext uri="{9D8B030D-6E8A-4147-A177-3AD203B41FA5}">
                      <a16:colId xmlns:a16="http://schemas.microsoft.com/office/drawing/2014/main" val="1628898022"/>
                    </a:ext>
                  </a:extLst>
                </a:gridCol>
                <a:gridCol w="1271498">
                  <a:extLst>
                    <a:ext uri="{9D8B030D-6E8A-4147-A177-3AD203B41FA5}">
                      <a16:colId xmlns:a16="http://schemas.microsoft.com/office/drawing/2014/main" val="3093818881"/>
                    </a:ext>
                  </a:extLst>
                </a:gridCol>
                <a:gridCol w="1362319">
                  <a:extLst>
                    <a:ext uri="{9D8B030D-6E8A-4147-A177-3AD203B41FA5}">
                      <a16:colId xmlns:a16="http://schemas.microsoft.com/office/drawing/2014/main" val="235311908"/>
                    </a:ext>
                  </a:extLst>
                </a:gridCol>
                <a:gridCol w="1375294">
                  <a:extLst>
                    <a:ext uri="{9D8B030D-6E8A-4147-A177-3AD203B41FA5}">
                      <a16:colId xmlns:a16="http://schemas.microsoft.com/office/drawing/2014/main" val="1612303087"/>
                    </a:ext>
                  </a:extLst>
                </a:gridCol>
              </a:tblGrid>
              <a:tr h="84406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EJECUTADAS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497988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729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854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87733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Cirugías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88125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Cesáreas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574189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97754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 txBox="1">
            <a:spLocks/>
          </p:cNvSpPr>
          <p:nvPr/>
        </p:nvSpPr>
        <p:spPr>
          <a:xfrm>
            <a:off x="697523" y="1165543"/>
            <a:ext cx="10515600" cy="54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INTERNACION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345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417879"/>
            <a:ext cx="10515600" cy="540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BIOESTADISTICA</a:t>
            </a:r>
            <a:endParaRPr lang="es-B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3744"/>
              </p:ext>
            </p:extLst>
          </p:nvPr>
        </p:nvGraphicFramePr>
        <p:xfrm>
          <a:off x="2757268" y="1913207"/>
          <a:ext cx="6539132" cy="2532185"/>
        </p:xfrm>
        <a:graphic>
          <a:graphicData uri="http://schemas.openxmlformats.org/drawingml/2006/table">
            <a:tbl>
              <a:tblPr/>
              <a:tblGrid>
                <a:gridCol w="2530021">
                  <a:extLst>
                    <a:ext uri="{9D8B030D-6E8A-4147-A177-3AD203B41FA5}">
                      <a16:colId xmlns:a16="http://schemas.microsoft.com/office/drawing/2014/main" val="1628898022"/>
                    </a:ext>
                  </a:extLst>
                </a:gridCol>
                <a:gridCol w="1271498">
                  <a:extLst>
                    <a:ext uri="{9D8B030D-6E8A-4147-A177-3AD203B41FA5}">
                      <a16:colId xmlns:a16="http://schemas.microsoft.com/office/drawing/2014/main" val="3093818881"/>
                    </a:ext>
                  </a:extLst>
                </a:gridCol>
                <a:gridCol w="1362319">
                  <a:extLst>
                    <a:ext uri="{9D8B030D-6E8A-4147-A177-3AD203B41FA5}">
                      <a16:colId xmlns:a16="http://schemas.microsoft.com/office/drawing/2014/main" val="235311908"/>
                    </a:ext>
                  </a:extLst>
                </a:gridCol>
                <a:gridCol w="1375294">
                  <a:extLst>
                    <a:ext uri="{9D8B030D-6E8A-4147-A177-3AD203B41FA5}">
                      <a16:colId xmlns:a16="http://schemas.microsoft.com/office/drawing/2014/main" val="1612303087"/>
                    </a:ext>
                  </a:extLst>
                </a:gridCol>
              </a:tblGrid>
              <a:tr h="84406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EJECUTADAS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497988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729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854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87733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Cirugías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374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88125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Cesáreas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574189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97754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 txBox="1">
            <a:spLocks/>
          </p:cNvSpPr>
          <p:nvPr/>
        </p:nvSpPr>
        <p:spPr>
          <a:xfrm>
            <a:off x="697523" y="1165543"/>
            <a:ext cx="10515600" cy="54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INTERNACION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5184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417879"/>
            <a:ext cx="10515600" cy="5403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BIOESTADISTICA</a:t>
            </a:r>
            <a:endParaRPr lang="es-B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B33B016-9411-42B2-B1DC-C865B1BEFA84}"/>
              </a:ext>
            </a:extLst>
          </p:cNvPr>
          <p:cNvSpPr txBox="1">
            <a:spLocks/>
          </p:cNvSpPr>
          <p:nvPr/>
        </p:nvSpPr>
        <p:spPr>
          <a:xfrm>
            <a:off x="697523" y="1165543"/>
            <a:ext cx="10515600" cy="54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EXAMENES</a:t>
            </a:r>
          </a:p>
          <a:p>
            <a:pPr algn="ctr"/>
            <a:endParaRPr lang="es-B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41583"/>
              </p:ext>
            </p:extLst>
          </p:nvPr>
        </p:nvGraphicFramePr>
        <p:xfrm>
          <a:off x="2250833" y="1913207"/>
          <a:ext cx="7720817" cy="3209809"/>
        </p:xfrm>
        <a:graphic>
          <a:graphicData uri="http://schemas.openxmlformats.org/drawingml/2006/table">
            <a:tbl>
              <a:tblPr/>
              <a:tblGrid>
                <a:gridCol w="2988703">
                  <a:extLst>
                    <a:ext uri="{9D8B030D-6E8A-4147-A177-3AD203B41FA5}">
                      <a16:colId xmlns:a16="http://schemas.microsoft.com/office/drawing/2014/main" val="2240752833"/>
                    </a:ext>
                  </a:extLst>
                </a:gridCol>
                <a:gridCol w="1502015">
                  <a:extLst>
                    <a:ext uri="{9D8B030D-6E8A-4147-A177-3AD203B41FA5}">
                      <a16:colId xmlns:a16="http://schemas.microsoft.com/office/drawing/2014/main" val="3427857589"/>
                    </a:ext>
                  </a:extLst>
                </a:gridCol>
                <a:gridCol w="1609302">
                  <a:extLst>
                    <a:ext uri="{9D8B030D-6E8A-4147-A177-3AD203B41FA5}">
                      <a16:colId xmlns:a16="http://schemas.microsoft.com/office/drawing/2014/main" val="2886626731"/>
                    </a:ext>
                  </a:extLst>
                </a:gridCol>
                <a:gridCol w="1620797">
                  <a:extLst>
                    <a:ext uri="{9D8B030D-6E8A-4147-A177-3AD203B41FA5}">
                      <a16:colId xmlns:a16="http://schemas.microsoft.com/office/drawing/2014/main" val="3834821558"/>
                    </a:ext>
                  </a:extLst>
                </a:gridCol>
              </a:tblGrid>
              <a:tr h="40122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EXAMENES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291087"/>
                  </a:ext>
                </a:extLst>
              </a:tr>
              <a:tr h="70214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PROGRAMADAS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CONSULTAS EJECUTADAS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EJECUCION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35000">
                          <a:schemeClr val="accent6">
                            <a:lumMod val="0"/>
                            <a:lumOff val="100000"/>
                          </a:schemeClr>
                        </a:gs>
                        <a:gs pos="100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641039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Tomografias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1.071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8097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Resonancia Magnetica Nuclear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07016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Ecografias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1.580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1.798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79599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Endoscopias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30685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Rayos "X"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6.201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6522"/>
                  </a:ext>
                </a:extLst>
              </a:tr>
              <a:tr h="35107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Otras  Examenes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9.000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7.620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9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3" y="1051326"/>
            <a:ext cx="7280727" cy="48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AFILACION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0154"/>
              </p:ext>
            </p:extLst>
          </p:nvPr>
        </p:nvGraphicFramePr>
        <p:xfrm>
          <a:off x="542777" y="2451652"/>
          <a:ext cx="5830956" cy="3696658"/>
        </p:xfrm>
        <a:graphic>
          <a:graphicData uri="http://schemas.openxmlformats.org/drawingml/2006/table">
            <a:tbl>
              <a:tblPr/>
              <a:tblGrid>
                <a:gridCol w="1181606">
                  <a:extLst>
                    <a:ext uri="{9D8B030D-6E8A-4147-A177-3AD203B41FA5}">
                      <a16:colId xmlns:a16="http://schemas.microsoft.com/office/drawing/2014/main" val="3395032078"/>
                    </a:ext>
                  </a:extLst>
                </a:gridCol>
                <a:gridCol w="1326075">
                  <a:extLst>
                    <a:ext uri="{9D8B030D-6E8A-4147-A177-3AD203B41FA5}">
                      <a16:colId xmlns:a16="http://schemas.microsoft.com/office/drawing/2014/main" val="1180648367"/>
                    </a:ext>
                  </a:extLst>
                </a:gridCol>
                <a:gridCol w="1079486">
                  <a:extLst>
                    <a:ext uri="{9D8B030D-6E8A-4147-A177-3AD203B41FA5}">
                      <a16:colId xmlns:a16="http://schemas.microsoft.com/office/drawing/2014/main" val="60254944"/>
                    </a:ext>
                  </a:extLst>
                </a:gridCol>
                <a:gridCol w="885421">
                  <a:extLst>
                    <a:ext uri="{9D8B030D-6E8A-4147-A177-3AD203B41FA5}">
                      <a16:colId xmlns:a16="http://schemas.microsoft.com/office/drawing/2014/main" val="1626013675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3919120554"/>
                    </a:ext>
                  </a:extLst>
                </a:gridCol>
              </a:tblGrid>
              <a:tr h="5691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PROTEGIDA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COTIZANTE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74993"/>
                  </a:ext>
                </a:extLst>
              </a:tr>
              <a:tr h="32608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5590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6882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6757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9631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5715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542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0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88989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9502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65704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C4412C6-E8F2-4A31-A7D6-0D4B55A1A1E5}"/>
              </a:ext>
            </a:extLst>
          </p:cNvPr>
          <p:cNvSpPr txBox="1"/>
          <p:nvPr/>
        </p:nvSpPr>
        <p:spPr>
          <a:xfrm>
            <a:off x="1514239" y="1690688"/>
            <a:ext cx="408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POBLACION PROTEGIDA DISTRITAL VILLAMONTES</a:t>
            </a:r>
            <a:endParaRPr lang="es-BO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134779-4DB1-4417-A5FE-CC47DE3E14F4}"/>
              </a:ext>
            </a:extLst>
          </p:cNvPr>
          <p:cNvSpPr txBox="1"/>
          <p:nvPr/>
        </p:nvSpPr>
        <p:spPr>
          <a:xfrm>
            <a:off x="7345195" y="1552189"/>
            <a:ext cx="408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COMPORTAMIENTO DE LA POBLACION PROTEGIDA DISTRITAL VILLAMONTES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10 Gráfico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32951"/>
              </p:ext>
            </p:extLst>
          </p:nvPr>
        </p:nvGraphicFramePr>
        <p:xfrm>
          <a:off x="6275261" y="2337019"/>
          <a:ext cx="5563581" cy="415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3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AFILACION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81604"/>
              </p:ext>
            </p:extLst>
          </p:nvPr>
        </p:nvGraphicFramePr>
        <p:xfrm>
          <a:off x="542777" y="2451652"/>
          <a:ext cx="5830956" cy="3696658"/>
        </p:xfrm>
        <a:graphic>
          <a:graphicData uri="http://schemas.openxmlformats.org/drawingml/2006/table">
            <a:tbl>
              <a:tblPr/>
              <a:tblGrid>
                <a:gridCol w="1181606">
                  <a:extLst>
                    <a:ext uri="{9D8B030D-6E8A-4147-A177-3AD203B41FA5}">
                      <a16:colId xmlns:a16="http://schemas.microsoft.com/office/drawing/2014/main" val="3395032078"/>
                    </a:ext>
                  </a:extLst>
                </a:gridCol>
                <a:gridCol w="1326075">
                  <a:extLst>
                    <a:ext uri="{9D8B030D-6E8A-4147-A177-3AD203B41FA5}">
                      <a16:colId xmlns:a16="http://schemas.microsoft.com/office/drawing/2014/main" val="1180648367"/>
                    </a:ext>
                  </a:extLst>
                </a:gridCol>
                <a:gridCol w="1079486">
                  <a:extLst>
                    <a:ext uri="{9D8B030D-6E8A-4147-A177-3AD203B41FA5}">
                      <a16:colId xmlns:a16="http://schemas.microsoft.com/office/drawing/2014/main" val="60254944"/>
                    </a:ext>
                  </a:extLst>
                </a:gridCol>
                <a:gridCol w="885421">
                  <a:extLst>
                    <a:ext uri="{9D8B030D-6E8A-4147-A177-3AD203B41FA5}">
                      <a16:colId xmlns:a16="http://schemas.microsoft.com/office/drawing/2014/main" val="1626013675"/>
                    </a:ext>
                  </a:extLst>
                </a:gridCol>
                <a:gridCol w="1358368">
                  <a:extLst>
                    <a:ext uri="{9D8B030D-6E8A-4147-A177-3AD203B41FA5}">
                      <a16:colId xmlns:a16="http://schemas.microsoft.com/office/drawing/2014/main" val="3919120554"/>
                    </a:ext>
                  </a:extLst>
                </a:gridCol>
              </a:tblGrid>
              <a:tr h="5691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PROTEGIDA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COTIZANTE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74993"/>
                  </a:ext>
                </a:extLst>
              </a:tr>
              <a:tr h="32608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5590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68823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67570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9631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5715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5427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04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88989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95028"/>
                  </a:ext>
                </a:extLst>
              </a:tr>
              <a:tr h="311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65704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C4412C6-E8F2-4A31-A7D6-0D4B55A1A1E5}"/>
              </a:ext>
            </a:extLst>
          </p:cNvPr>
          <p:cNvSpPr txBox="1"/>
          <p:nvPr/>
        </p:nvSpPr>
        <p:spPr>
          <a:xfrm>
            <a:off x="1514239" y="1690688"/>
            <a:ext cx="408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POBLACION PROTEGIDA DISTRITAL YACUIBA</a:t>
            </a:r>
            <a:endParaRPr lang="es-BO" b="1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134779-4DB1-4417-A5FE-CC47DE3E14F4}"/>
              </a:ext>
            </a:extLst>
          </p:cNvPr>
          <p:cNvSpPr txBox="1"/>
          <p:nvPr/>
        </p:nvSpPr>
        <p:spPr>
          <a:xfrm>
            <a:off x="7345195" y="1552189"/>
            <a:ext cx="408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COMPORTAMIENTO DE LA POBLACION PROTEGIDA DISTRITAL YACUIBA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11 Gráfico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652256"/>
              </p:ext>
            </p:extLst>
          </p:nvPr>
        </p:nvGraphicFramePr>
        <p:xfrm>
          <a:off x="6592780" y="2013853"/>
          <a:ext cx="5446141" cy="452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1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AFILACION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45238"/>
              </p:ext>
            </p:extLst>
          </p:nvPr>
        </p:nvGraphicFramePr>
        <p:xfrm>
          <a:off x="2864533" y="2578039"/>
          <a:ext cx="6462933" cy="2878887"/>
        </p:xfrm>
        <a:graphic>
          <a:graphicData uri="http://schemas.openxmlformats.org/drawingml/2006/table">
            <a:tbl>
              <a:tblPr/>
              <a:tblGrid>
                <a:gridCol w="1309672">
                  <a:extLst>
                    <a:ext uri="{9D8B030D-6E8A-4147-A177-3AD203B41FA5}">
                      <a16:colId xmlns:a16="http://schemas.microsoft.com/office/drawing/2014/main" val="3395032078"/>
                    </a:ext>
                  </a:extLst>
                </a:gridCol>
                <a:gridCol w="1469799">
                  <a:extLst>
                    <a:ext uri="{9D8B030D-6E8A-4147-A177-3AD203B41FA5}">
                      <a16:colId xmlns:a16="http://schemas.microsoft.com/office/drawing/2014/main" val="1180648367"/>
                    </a:ext>
                  </a:extLst>
                </a:gridCol>
                <a:gridCol w="1196484">
                  <a:extLst>
                    <a:ext uri="{9D8B030D-6E8A-4147-A177-3AD203B41FA5}">
                      <a16:colId xmlns:a16="http://schemas.microsoft.com/office/drawing/2014/main" val="60254944"/>
                    </a:ext>
                  </a:extLst>
                </a:gridCol>
                <a:gridCol w="981386">
                  <a:extLst>
                    <a:ext uri="{9D8B030D-6E8A-4147-A177-3AD203B41FA5}">
                      <a16:colId xmlns:a16="http://schemas.microsoft.com/office/drawing/2014/main" val="1626013675"/>
                    </a:ext>
                  </a:extLst>
                </a:gridCol>
                <a:gridCol w="1505592">
                  <a:extLst>
                    <a:ext uri="{9D8B030D-6E8A-4147-A177-3AD203B41FA5}">
                      <a16:colId xmlns:a16="http://schemas.microsoft.com/office/drawing/2014/main" val="3919120554"/>
                    </a:ext>
                  </a:extLst>
                </a:gridCol>
              </a:tblGrid>
              <a:tr h="8958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PROTEGIDA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COTIZANTE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74993"/>
                  </a:ext>
                </a:extLst>
              </a:tr>
              <a:tr h="513254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955904"/>
                  </a:ext>
                </a:extLst>
              </a:tr>
              <a:tr h="489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68823"/>
                  </a:ext>
                </a:extLst>
              </a:tr>
              <a:tr h="489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67570"/>
                  </a:ext>
                </a:extLst>
              </a:tr>
              <a:tr h="489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9631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C4412C6-E8F2-4A31-A7D6-0D4B55A1A1E5}"/>
              </a:ext>
            </a:extLst>
          </p:cNvPr>
          <p:cNvSpPr txBox="1"/>
          <p:nvPr/>
        </p:nvSpPr>
        <p:spPr>
          <a:xfrm>
            <a:off x="4053508" y="1690688"/>
            <a:ext cx="408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POBLACION PROTEGIDA DISTRITAL BERMEJO</a:t>
            </a:r>
            <a:endParaRPr lang="es-BO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AFILACION</a:t>
            </a:r>
            <a:endParaRPr lang="es-BO" b="1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4412C6-E8F2-4A31-A7D6-0D4B55A1A1E5}"/>
              </a:ext>
            </a:extLst>
          </p:cNvPr>
          <p:cNvSpPr txBox="1"/>
          <p:nvPr/>
        </p:nvSpPr>
        <p:spPr>
          <a:xfrm>
            <a:off x="1556442" y="1353067"/>
            <a:ext cx="408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POBLACION PROTEGIDA TARIJA (Tarija Villamontes, Yacuiba y Bermejo)</a:t>
            </a:r>
            <a:endParaRPr lang="es-BO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EAA9C92-EE50-49E0-A779-BABA4DAE4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48841"/>
              </p:ext>
            </p:extLst>
          </p:nvPr>
        </p:nvGraphicFramePr>
        <p:xfrm>
          <a:off x="464234" y="2491757"/>
          <a:ext cx="6691530" cy="3265486"/>
        </p:xfrm>
        <a:graphic>
          <a:graphicData uri="http://schemas.openxmlformats.org/drawingml/2006/table">
            <a:tbl>
              <a:tblPr/>
              <a:tblGrid>
                <a:gridCol w="1484847">
                  <a:extLst>
                    <a:ext uri="{9D8B030D-6E8A-4147-A177-3AD203B41FA5}">
                      <a16:colId xmlns:a16="http://schemas.microsoft.com/office/drawing/2014/main" val="3278203413"/>
                    </a:ext>
                  </a:extLst>
                </a:gridCol>
                <a:gridCol w="1172903">
                  <a:extLst>
                    <a:ext uri="{9D8B030D-6E8A-4147-A177-3AD203B41FA5}">
                      <a16:colId xmlns:a16="http://schemas.microsoft.com/office/drawing/2014/main" val="271379764"/>
                    </a:ext>
                  </a:extLst>
                </a:gridCol>
                <a:gridCol w="1172903">
                  <a:extLst>
                    <a:ext uri="{9D8B030D-6E8A-4147-A177-3AD203B41FA5}">
                      <a16:colId xmlns:a16="http://schemas.microsoft.com/office/drawing/2014/main" val="856990731"/>
                    </a:ext>
                  </a:extLst>
                </a:gridCol>
                <a:gridCol w="811051">
                  <a:extLst>
                    <a:ext uri="{9D8B030D-6E8A-4147-A177-3AD203B41FA5}">
                      <a16:colId xmlns:a16="http://schemas.microsoft.com/office/drawing/2014/main" val="149422553"/>
                    </a:ext>
                  </a:extLst>
                </a:gridCol>
                <a:gridCol w="885917">
                  <a:extLst>
                    <a:ext uri="{9D8B030D-6E8A-4147-A177-3AD203B41FA5}">
                      <a16:colId xmlns:a16="http://schemas.microsoft.com/office/drawing/2014/main" val="2775037900"/>
                    </a:ext>
                  </a:extLst>
                </a:gridCol>
                <a:gridCol w="1163909">
                  <a:extLst>
                    <a:ext uri="{9D8B030D-6E8A-4147-A177-3AD203B41FA5}">
                      <a16:colId xmlns:a16="http://schemas.microsoft.com/office/drawing/2014/main" val="1916613084"/>
                    </a:ext>
                  </a:extLst>
                </a:gridCol>
              </a:tblGrid>
              <a:tr h="7036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 PROTEGIDA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POBLACION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4049"/>
                  </a:ext>
                </a:extLst>
              </a:tr>
              <a:tr h="37886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PASIVOS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831051"/>
                  </a:ext>
                </a:extLst>
              </a:tr>
              <a:tr h="37886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41234"/>
                  </a:ext>
                </a:extLst>
              </a:tr>
              <a:tr h="36082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TARIJA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79073"/>
                  </a:ext>
                </a:extLst>
              </a:tr>
              <a:tr h="36082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VILLAMONTES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83927"/>
                  </a:ext>
                </a:extLst>
              </a:tr>
              <a:tr h="36082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YACUIBA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460203"/>
                  </a:ext>
                </a:extLst>
              </a:tr>
              <a:tr h="36082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BERMEJO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955609"/>
                  </a:ext>
                </a:extLst>
              </a:tr>
              <a:tr h="36082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877848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1C48AA4-BF25-42D7-8283-D91263F01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91722"/>
              </p:ext>
            </p:extLst>
          </p:nvPr>
        </p:nvGraphicFramePr>
        <p:xfrm>
          <a:off x="7155764" y="1814732"/>
          <a:ext cx="5036236" cy="394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2C0BB3B-B1A1-48A5-A4CA-3B444B41BAC3}"/>
              </a:ext>
            </a:extLst>
          </p:cNvPr>
          <p:cNvSpPr txBox="1"/>
          <p:nvPr/>
        </p:nvSpPr>
        <p:spPr>
          <a:xfrm>
            <a:off x="464235" y="5966204"/>
            <a:ext cx="503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Datos al 31/12/2021</a:t>
            </a:r>
            <a:endParaRPr lang="es-BO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82FE3-C264-45AB-8093-7143693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ADMINISTRACION FINANCIERA</a:t>
            </a:r>
            <a:endParaRPr lang="es-BO" b="1" dirty="0">
              <a:latin typeface="Arial Black" panose="020B0A040201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3D47DD-2BFE-46D2-92D4-116D13F2A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4" y="1690688"/>
            <a:ext cx="6234918" cy="37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31FBB-A114-4EE0-ACA8-F5E343B8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b="1" dirty="0">
                <a:latin typeface="Arial Black" panose="020B0A04020102020204" pitchFamily="34" charset="0"/>
              </a:rPr>
              <a:t>CONTABILIDAD</a:t>
            </a:r>
            <a:endParaRPr lang="es-BO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7FECA64-4F7E-478C-898C-9FC1F9257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96875"/>
              </p:ext>
            </p:extLst>
          </p:nvPr>
        </p:nvGraphicFramePr>
        <p:xfrm>
          <a:off x="1631852" y="1350500"/>
          <a:ext cx="9411286" cy="5142374"/>
        </p:xfrm>
        <a:graphic>
          <a:graphicData uri="http://schemas.openxmlformats.org/drawingml/2006/table">
            <a:tbl>
              <a:tblPr/>
              <a:tblGrid>
                <a:gridCol w="3606404">
                  <a:extLst>
                    <a:ext uri="{9D8B030D-6E8A-4147-A177-3AD203B41FA5}">
                      <a16:colId xmlns:a16="http://schemas.microsoft.com/office/drawing/2014/main" val="364559543"/>
                    </a:ext>
                  </a:extLst>
                </a:gridCol>
                <a:gridCol w="1759870">
                  <a:extLst>
                    <a:ext uri="{9D8B030D-6E8A-4147-A177-3AD203B41FA5}">
                      <a16:colId xmlns:a16="http://schemas.microsoft.com/office/drawing/2014/main" val="1880001796"/>
                    </a:ext>
                  </a:extLst>
                </a:gridCol>
                <a:gridCol w="1998138">
                  <a:extLst>
                    <a:ext uri="{9D8B030D-6E8A-4147-A177-3AD203B41FA5}">
                      <a16:colId xmlns:a16="http://schemas.microsoft.com/office/drawing/2014/main" val="2536949722"/>
                    </a:ext>
                  </a:extLst>
                </a:gridCol>
                <a:gridCol w="2046874">
                  <a:extLst>
                    <a:ext uri="{9D8B030D-6E8A-4147-A177-3AD203B41FA5}">
                      <a16:colId xmlns:a16="http://schemas.microsoft.com/office/drawing/2014/main" val="2347662282"/>
                    </a:ext>
                  </a:extLst>
                </a:gridCol>
              </a:tblGrid>
              <a:tr h="541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PROGRAMADO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EJECUCION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01405"/>
                  </a:ext>
                </a:extLst>
              </a:tr>
              <a:tr h="509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VENTA DE BIENES Y SERVICIOS DE LAS ADMINISTRACIONES PUBLICAS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1.200.000,00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1.248.807,56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110427"/>
                  </a:ext>
                </a:extLst>
              </a:tr>
              <a:tr h="471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TASAS, DERECHOS Y OTROS INGRESOS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168.000,00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157.691,20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625050"/>
                  </a:ext>
                </a:extLst>
              </a:tr>
              <a:tr h="42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CONTRIBUCIONES OBLIGATORIAS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20.989.200,00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20.038.361,07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72358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PATRONALES. -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12.629.232,00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17.950,262,76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38898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PUBLICO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11.439.024,00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10.241.668,43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265815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PRIVADO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1.190.208,00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7.708.594,33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523586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LABORALES. -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8.359.958,00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2.088.098,31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749671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PUBLICO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7.788.768,00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693.799,79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15427"/>
                  </a:ext>
                </a:extLst>
              </a:tr>
              <a:tr h="30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PRIVADO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571.200,00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1.394.298,52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62502"/>
                  </a:ext>
                </a:extLst>
              </a:tr>
              <a:tr h="42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 VOLUNTARIO. -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527554"/>
                  </a:ext>
                </a:extLst>
              </a:tr>
              <a:tr h="509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DISMINUCION Y COBRO DE OTROS ACTIVOS FINANCIEROS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10.632.000,00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B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271540"/>
                  </a:ext>
                </a:extLst>
              </a:tr>
              <a:tr h="430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13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33000000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21455659.83</a:t>
                      </a:r>
                      <a:endParaRPr lang="es-B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s-B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" marR="6066" marT="6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94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 Environment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1560</Words>
  <Application>Microsoft Office PowerPoint</Application>
  <PresentationFormat>Panorámica</PresentationFormat>
  <Paragraphs>767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Arial Narrow</vt:lpstr>
      <vt:lpstr>Arial Unicode MS</vt:lpstr>
      <vt:lpstr>Calibri</vt:lpstr>
      <vt:lpstr>Calibri Light</vt:lpstr>
      <vt:lpstr>Times New Roman</vt:lpstr>
      <vt:lpstr>Tema de Office</vt:lpstr>
      <vt:lpstr>Contents Slide Master</vt:lpstr>
      <vt:lpstr>Eco Environment</vt:lpstr>
      <vt:lpstr>CAJA DE SALUD CORDES REGIONAL TARIJA</vt:lpstr>
      <vt:lpstr>Presentación de PowerPoint</vt:lpstr>
      <vt:lpstr>AFILACION</vt:lpstr>
      <vt:lpstr>AFILACION</vt:lpstr>
      <vt:lpstr>AFILACION</vt:lpstr>
      <vt:lpstr>AFILACION</vt:lpstr>
      <vt:lpstr>AFILACION</vt:lpstr>
      <vt:lpstr>ADMINISTRACION FINANCIERA</vt:lpstr>
      <vt:lpstr>CONTABILIDAD</vt:lpstr>
      <vt:lpstr>CONTABILIDAD</vt:lpstr>
      <vt:lpstr>CONTABILIDAD</vt:lpstr>
      <vt:lpstr>CONTABILIDAD</vt:lpstr>
      <vt:lpstr>CONTABILIDAD</vt:lpstr>
      <vt:lpstr>CONTABILIDAD</vt:lpstr>
      <vt:lpstr>CONTABILIDAD</vt:lpstr>
      <vt:lpstr>Presentación de PowerPoint</vt:lpstr>
      <vt:lpstr>CONTROL DE EMPRESAS</vt:lpstr>
      <vt:lpstr>CONTROL DE EMPRESAS</vt:lpstr>
      <vt:lpstr>FARMACIA</vt:lpstr>
      <vt:lpstr>FARMACIA</vt:lpstr>
      <vt:lpstr>INVERSION INCREMENTAR  CAPACIDAD INSTALADA DE LOS SERVICIOS DE SALUD</vt:lpstr>
      <vt:lpstr>DIGITALIZADOR DE PLACAS RADIOGRAFICAS (FLAT PANEL)</vt:lpstr>
      <vt:lpstr>IMPLEMENTACION DE UTI COVID EN LA CLINICA CORDES</vt:lpstr>
      <vt:lpstr>ADQUISICION DE UN EQUIPO DE FOTOTERAPIA Y UN ELECTROCARDIOGRAFO</vt:lpstr>
      <vt:lpstr>MANTENIMIENTO CORRECTIVO</vt:lpstr>
      <vt:lpstr>LABORATORIOS</vt:lpstr>
      <vt:lpstr>DISTRITAL BERMEJO</vt:lpstr>
      <vt:lpstr>DISTRITAL YACUIBA Y VILLAMONTES</vt:lpstr>
      <vt:lpstr>BIOESTADISTICA</vt:lpstr>
      <vt:lpstr>BIOESTADISTICA</vt:lpstr>
      <vt:lpstr>BIOESTADISTICA</vt:lpstr>
      <vt:lpstr>BIOESTADISTICA</vt:lpstr>
      <vt:lpstr>BIOESTADISTICA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CAJA DE SALUD CORDES REGIONAL TARIJA</dc:title>
  <dc:creator>Roberto Segovia Garcia</dc:creator>
  <cp:lastModifiedBy>Roberto Segovia Garcia</cp:lastModifiedBy>
  <cp:revision>43</cp:revision>
  <dcterms:created xsi:type="dcterms:W3CDTF">2022-02-03T04:38:15Z</dcterms:created>
  <dcterms:modified xsi:type="dcterms:W3CDTF">2022-02-04T03:43:15Z</dcterms:modified>
</cp:coreProperties>
</file>